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67" r:id="rId23"/>
    <p:sldId id="268" r:id="rId24"/>
    <p:sldId id="269" r:id="rId25"/>
    <p:sldId id="270" r:id="rId26"/>
    <p:sldId id="271" r:id="rId27"/>
    <p:sldId id="272" r:id="rId28"/>
    <p:sldId id="27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70" d="100"/>
          <a:sy n="70" d="100"/>
        </p:scale>
        <p:origin x="14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63EC-4241-41F8-BC55-EB289598CBF2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3DA3-0E02-493F-B199-530F97E88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63EC-4241-41F8-BC55-EB289598CBF2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3DA3-0E02-493F-B199-530F97E88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63EC-4241-41F8-BC55-EB289598CBF2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3DA3-0E02-493F-B199-530F97E88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63EC-4241-41F8-BC55-EB289598CBF2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3DA3-0E02-493F-B199-530F97E88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63EC-4241-41F8-BC55-EB289598CBF2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3DA3-0E02-493F-B199-530F97E88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63EC-4241-41F8-BC55-EB289598CBF2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3DA3-0E02-493F-B199-530F97E88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63EC-4241-41F8-BC55-EB289598CBF2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3DA3-0E02-493F-B199-530F97E88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63EC-4241-41F8-BC55-EB289598CBF2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3DA3-0E02-493F-B199-530F97E88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63EC-4241-41F8-BC55-EB289598CBF2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3DA3-0E02-493F-B199-530F97E88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63EC-4241-41F8-BC55-EB289598CBF2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3DA3-0E02-493F-B199-530F97E88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63EC-4241-41F8-BC55-EB289598CBF2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5123DA3-0E02-493F-B199-530F97E885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C263EC-4241-41F8-BC55-EB289598CBF2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123DA3-0E02-493F-B199-530F97E8854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Dictionary meaning of value: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sz="2400" dirty="0" smtClean="0"/>
              <a:t>the </a:t>
            </a:r>
            <a:r>
              <a:rPr lang="en-US" sz="2400" dirty="0"/>
              <a:t>regard that something is held to deserve; the importance, worth, or usefulness of </a:t>
            </a:r>
            <a:r>
              <a:rPr lang="en-US" sz="2400" dirty="0" smtClean="0"/>
              <a:t>something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3200" dirty="0" smtClean="0"/>
              <a:t>Definition of value:</a:t>
            </a:r>
          </a:p>
          <a:p>
            <a:pPr>
              <a:buNone/>
            </a:pPr>
            <a:r>
              <a:rPr lang="en-US" sz="2400" dirty="0" smtClean="0"/>
              <a:t>    Basic conviction that a specific mode of conduct or end-  state of existence is personally or socially preferable to an opposite or converse mode of conduct or end-state of existence.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a) Influenced by the Great Depression    and World War II.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b) Believed in hard work.</a:t>
            </a:r>
          </a:p>
          <a:p>
            <a:pPr>
              <a:lnSpc>
                <a:spcPct val="150000"/>
              </a:lnSpc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c) Be loyal to their employer.</a:t>
            </a:r>
          </a:p>
          <a:p>
            <a:pPr>
              <a:lnSpc>
                <a:spcPct val="150000"/>
              </a:lnSpc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d) Terminal values: Comfortable life and family security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Boomers 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Employees who entered the workforce during the 1960s through the mid 1980s belonged to this category and their value orientations were: 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20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a) Influenced heavily by John F. Kennedy, the civil rights and feminist movements, the Beatles, the Vietnam War, and baby boom competition.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b) Distrusted authority, but gave a high emphasis on achievement and material success.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c) Organizations who employed them were vehicles for their careers.</a:t>
            </a:r>
            <a:br>
              <a:rPr lang="en-US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d) Terminal values: sense of accomplishment and social recognition.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Xers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Began to enter the workforce from the mid1980s.</a:t>
            </a:r>
            <a:br>
              <a:rPr lang="en-US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They cherished the following values: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20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a) Shaped by globalization, two career parents, MTV, AIDS, and computers.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b) Value flexibility, life options, and achievement of job satisfaction.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c) Family and relationships were important and enjoyed team oriented work.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d) Less willing to make personal sacrifices for employers than previous generations.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e) Terminal values: true friendship, happiness, and pleasure.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i="1" dirty="0" err="1" smtClean="0">
                <a:latin typeface="Times New Roman" pitchFamily="18" charset="0"/>
                <a:cs typeface="Times New Roman" pitchFamily="18" charset="0"/>
              </a:rPr>
              <a:t>Nexters</a:t>
            </a:r>
            <a:r>
              <a:rPr lang="en-US" sz="9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9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5400" dirty="0" smtClean="0"/>
          </a:p>
          <a:p>
            <a:pPr>
              <a:buNone/>
            </a:pP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Most recent entrants into the workforce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en-US" dirty="0" smtClean="0"/>
              <a:t>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a)Grew up in prosperous times, have high expectation, believe in themselves, and confident in their ability to succeed.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b) Never ending search for ideal job; see nothing wrong with job hopping.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c) Seek financial success.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d) Enjoy team work, but are highly self reliant.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e) Terminal values: freedom and comfortable life.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Value attribute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Content attribute:</a:t>
            </a:r>
          </a:p>
          <a:p>
            <a:pPr>
              <a:buNone/>
            </a:pPr>
            <a:r>
              <a:rPr lang="en-US" sz="2800" dirty="0" smtClean="0"/>
              <a:t>Mode of content or end state is important.</a:t>
            </a:r>
          </a:p>
          <a:p>
            <a:r>
              <a:rPr lang="en-US" sz="3600" dirty="0" smtClean="0"/>
              <a:t>Intensity attribute:</a:t>
            </a:r>
          </a:p>
          <a:p>
            <a:pPr>
              <a:buNone/>
            </a:pPr>
            <a:r>
              <a:rPr lang="en-US" sz="2800" dirty="0" smtClean="0"/>
              <a:t>Specifies how important it is</a:t>
            </a:r>
          </a:p>
          <a:p>
            <a:r>
              <a:rPr lang="en-US" sz="3600" dirty="0" smtClean="0"/>
              <a:t>Value system:</a:t>
            </a:r>
          </a:p>
          <a:p>
            <a:pPr>
              <a:buNone/>
            </a:pPr>
            <a:r>
              <a:rPr lang="en-US" sz="2800" dirty="0" smtClean="0"/>
              <a:t>Rank value in terms of intensity</a:t>
            </a:r>
          </a:p>
          <a:p>
            <a:r>
              <a:rPr lang="en-US" sz="3200" dirty="0" smtClean="0"/>
              <a:t>Hierarchy of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743200"/>
            <a:ext cx="76199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Values, Loyalty, and Ethical Behavior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Ethical Values and Behaviors of Leaders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3"/>
          <p:cNvSpPr>
            <a:spLocks noGrp="1" noChangeArrowheads="1"/>
          </p:cNvSpPr>
          <p:nvPr>
            <p:ph idx="1"/>
          </p:nvPr>
        </p:nvSpPr>
        <p:spPr bwMode="blackWhite">
          <a:prstGeom prst="triangle">
            <a:avLst>
              <a:gd name="adj" fmla="val 50000"/>
            </a:avLst>
          </a:prstGeom>
          <a:solidFill>
            <a:srgbClr val="9966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b" anchorCtr="1"/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Ethical Climate in</a:t>
            </a:r>
            <a:b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the Organization</a:t>
            </a:r>
          </a:p>
        </p:txBody>
      </p:sp>
      <p:sp>
        <p:nvSpPr>
          <p:cNvPr id="5" name="Down Arrow 4"/>
          <p:cNvSpPr/>
          <p:nvPr/>
        </p:nvSpPr>
        <p:spPr>
          <a:xfrm>
            <a:off x="4038600" y="1219200"/>
            <a:ext cx="1524000" cy="3581400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Define </a:t>
            </a:r>
            <a:r>
              <a:rPr lang="en-US" dirty="0" err="1" smtClean="0"/>
              <a:t>hofstede’s</a:t>
            </a:r>
            <a:r>
              <a:rPr lang="en-US" dirty="0" smtClean="0"/>
              <a:t> culture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Geert </a:t>
            </a:r>
            <a:r>
              <a:rPr lang="en-US" dirty="0" err="1" smtClean="0"/>
              <a:t>Hofstede's</a:t>
            </a:r>
            <a:r>
              <a:rPr lang="en-US" dirty="0" smtClean="0"/>
              <a:t> theory of cultural dimensions describes the effects of a society's culture on the values of its members, and how these values relate to behavior, using a structure derived from factor analysis.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27500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90284"/>
            <a:ext cx="7696200" cy="2241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smtClean="0">
                <a:ea typeface="Calibri"/>
                <a:cs typeface="Times New Roman"/>
              </a:rPr>
              <a:t>Example:-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a typeface="Calibri"/>
                <a:cs typeface="Times New Roman"/>
              </a:rPr>
              <a:t>He surveyed more than  116000 1BM employees in 40 countries about work related values.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dirty="0" smtClean="0">
              <a:cs typeface="Times New Roman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n-US" dirty="0">
              <a:cs typeface="Times New Roman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1905001"/>
            <a:ext cx="762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He found that managers and employees vary on work -related values</a:t>
            </a:r>
            <a:r>
              <a:rPr lang="en-US" dirty="0"/>
              <a:t> 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3124200"/>
            <a:ext cx="5638800" cy="1083374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457200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Times New Roman"/>
              </a:rPr>
              <a:t>They are listed and defined as </a:t>
            </a:r>
            <a:r>
              <a:rPr lang="en-US" sz="2800" b="1" dirty="0" smtClean="0">
                <a:latin typeface="Calibri"/>
                <a:ea typeface="Calibri"/>
                <a:cs typeface="Times New Roman"/>
              </a:rPr>
              <a:t>                                   follows</a:t>
            </a:r>
            <a:r>
              <a:rPr lang="en-US" sz="2800" b="1" dirty="0">
                <a:latin typeface="Calibri"/>
                <a:ea typeface="Calibri"/>
                <a:cs typeface="Times New Roman"/>
              </a:rPr>
              <a:t>:-</a:t>
            </a:r>
            <a:endParaRPr lang="en-US" sz="28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7447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85800"/>
            <a:ext cx="60198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alibri"/>
                <a:ea typeface="Calibri"/>
                <a:cs typeface="Times New Roman"/>
              </a:rPr>
              <a:t>Power distance:-</a:t>
            </a:r>
          </a:p>
          <a:p>
            <a:r>
              <a:rPr lang="en-US" sz="2400" dirty="0" smtClean="0">
                <a:latin typeface="Calibri"/>
                <a:ea typeface="Calibri"/>
                <a:cs typeface="Times New Roman"/>
              </a:rPr>
              <a:t>A 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national culture attribute describing the extent to which a society accepts that power in institutions and organizations is distributed </a:t>
            </a:r>
            <a:r>
              <a:rPr lang="en-US" sz="2400" dirty="0" smtClean="0">
                <a:latin typeface="Calibri"/>
                <a:ea typeface="Calibri"/>
                <a:cs typeface="Times New Roman"/>
              </a:rPr>
              <a:t>unequally.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533400" y="3048000"/>
            <a:ext cx="4572000" cy="305827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Times New Roman"/>
              </a:rPr>
              <a:t> </a:t>
            </a:r>
            <a:r>
              <a:rPr lang="en-US" sz="2800" b="1" dirty="0" smtClean="0">
                <a:latin typeface="Calibri"/>
                <a:ea typeface="Calibri"/>
                <a:cs typeface="Times New Roman"/>
              </a:rPr>
              <a:t>Individualism versus collectivism:-</a:t>
            </a:r>
            <a:endParaRPr lang="en-US" sz="2800" b="1" dirty="0">
              <a:latin typeface="Calibri"/>
              <a:ea typeface="Calibri"/>
              <a:cs typeface="Times New Roman"/>
            </a:endParaRPr>
          </a:p>
          <a:p>
            <a:r>
              <a:rPr lang="en-US" sz="2400" b="1" dirty="0" smtClean="0">
                <a:latin typeface="Calibri"/>
                <a:ea typeface="Calibri"/>
                <a:cs typeface="Times New Roman"/>
              </a:rPr>
              <a:t>Individualism:-</a:t>
            </a:r>
          </a:p>
          <a:p>
            <a:r>
              <a:rPr lang="en-US" sz="2400" dirty="0" smtClean="0">
                <a:latin typeface="Calibri"/>
                <a:ea typeface="Calibri"/>
                <a:cs typeface="Times New Roman"/>
              </a:rPr>
              <a:t>A 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national culture attribute describing the degree to which people prefer to act as individuals rather than as member of groups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4964834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63658"/>
            <a:ext cx="8077200" cy="1990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latin typeface="Calibri"/>
                <a:ea typeface="Calibri"/>
                <a:cs typeface="Times New Roman"/>
              </a:rPr>
              <a:t>Collectivism:-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latin typeface="Calibri"/>
                <a:ea typeface="Calibri"/>
                <a:cs typeface="Times New Roman"/>
              </a:rPr>
              <a:t>A 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national culture attribute that describes a tight social framework in which people expect others in groups of which they  are a parts to look after them and protect </a:t>
            </a:r>
            <a:r>
              <a:rPr lang="en-US" sz="2400" dirty="0" smtClean="0">
                <a:latin typeface="Calibri"/>
                <a:ea typeface="Calibri"/>
                <a:cs typeface="Times New Roman"/>
              </a:rPr>
              <a:t>them.</a:t>
            </a:r>
            <a:endParaRPr lang="en-US" sz="2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3048000"/>
            <a:ext cx="80010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 </a:t>
            </a:r>
          </a:p>
          <a:p>
            <a:r>
              <a:rPr lang="en-US" sz="2800" b="1" dirty="0" smtClean="0"/>
              <a:t>Quantity versus Quality of life:-</a:t>
            </a:r>
          </a:p>
          <a:p>
            <a:r>
              <a:rPr lang="en-US" sz="2800" b="1" dirty="0" smtClean="0"/>
              <a:t>Quantity </a:t>
            </a:r>
            <a:r>
              <a:rPr lang="en-US" sz="2800" b="1" dirty="0"/>
              <a:t>of life</a:t>
            </a:r>
            <a:r>
              <a:rPr lang="en-US" sz="2800" dirty="0" smtClean="0"/>
              <a:t>:-</a:t>
            </a:r>
          </a:p>
          <a:p>
            <a:endParaRPr lang="en-US" dirty="0"/>
          </a:p>
          <a:p>
            <a:r>
              <a:rPr lang="en-US" sz="2400" dirty="0"/>
              <a:t>A national culture attributes describing  the extent to which societal values are characterized by assertiveness and materialism </a:t>
            </a:r>
          </a:p>
        </p:txBody>
      </p:sp>
    </p:spTree>
    <p:extLst>
      <p:ext uri="{BB962C8B-B14F-4D97-AF65-F5344CB8AC3E}">
        <p14:creationId xmlns:p14="http://schemas.microsoft.com/office/powerpoint/2010/main" val="274964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762000"/>
            <a:ext cx="8077200" cy="1777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latin typeface="Calibri"/>
                <a:ea typeface="Calibri"/>
                <a:cs typeface="Times New Roman"/>
              </a:rPr>
              <a:t>Quality of life:-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Calibri"/>
                <a:ea typeface="Calibri"/>
                <a:cs typeface="Times New Roman"/>
              </a:rPr>
              <a:t> </a:t>
            </a:r>
            <a:r>
              <a:rPr lang="en-US" sz="2800" dirty="0">
                <a:latin typeface="Calibri"/>
                <a:ea typeface="Calibri"/>
                <a:cs typeface="Times New Roman"/>
              </a:rPr>
              <a:t>A national culture attribute that emphasizes relationships and concern for others </a:t>
            </a:r>
            <a:endParaRPr lang="en-US" sz="28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2971800"/>
            <a:ext cx="8534400" cy="2273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latin typeface="Calibri"/>
                <a:ea typeface="Calibri"/>
                <a:cs typeface="Times New Roman"/>
              </a:rPr>
              <a:t> </a:t>
            </a:r>
            <a:r>
              <a:rPr lang="en-US" sz="3200" b="1" dirty="0" smtClean="0">
                <a:latin typeface="Calibri"/>
                <a:ea typeface="Calibri"/>
                <a:cs typeface="Times New Roman"/>
              </a:rPr>
              <a:t>Uncertainty avoidance:-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latin typeface="Calibri"/>
                <a:ea typeface="Calibri"/>
                <a:cs typeface="Times New Roman"/>
              </a:rPr>
              <a:t>A </a:t>
            </a:r>
            <a:r>
              <a:rPr lang="en-US" sz="2800" dirty="0">
                <a:latin typeface="Calibri"/>
                <a:ea typeface="Calibri"/>
                <a:cs typeface="Times New Roman"/>
              </a:rPr>
              <a:t>national culture attribute describing the extent to which a society feels threatened by uncertain and  ambiguous situations and tries to avoid them.</a:t>
            </a:r>
            <a:endParaRPr lang="en-US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67315988"/>
      </p:ext>
    </p:extLst>
  </p:cSld>
  <p:clrMapOvr>
    <a:masterClrMapping/>
  </p:clrMapOvr>
  <p:transition>
    <p:pull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711200"/>
            <a:ext cx="8077200" cy="2260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en-US" sz="2800" b="1" dirty="0" smtClean="0">
                <a:latin typeface="Calibri"/>
                <a:ea typeface="Calibri"/>
                <a:cs typeface="Times New Roman"/>
              </a:rPr>
              <a:t>LONG AND SHORT TERM ORIENTATION:-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smtClean="0">
                <a:latin typeface="Calibri"/>
                <a:ea typeface="Calibri"/>
                <a:cs typeface="Times New Roman"/>
              </a:rPr>
              <a:t>Long </a:t>
            </a:r>
            <a:r>
              <a:rPr lang="en-US" sz="2400" b="1" dirty="0">
                <a:latin typeface="Calibri"/>
                <a:ea typeface="Calibri"/>
                <a:cs typeface="Times New Roman"/>
              </a:rPr>
              <a:t>–term orientation:-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Times New Roman"/>
              </a:rPr>
              <a:t>A national culture attribute that emphasizes the future thrift and persistence.</a:t>
            </a:r>
            <a:endParaRPr lang="en-US" sz="28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3200400"/>
            <a:ext cx="8077200" cy="2202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Times New Roman"/>
              </a:rPr>
              <a:t>Short –term orientation</a:t>
            </a:r>
            <a:r>
              <a:rPr lang="en-US" sz="2800" dirty="0">
                <a:latin typeface="Calibri"/>
                <a:ea typeface="Calibri"/>
                <a:cs typeface="Times New Roman"/>
              </a:rPr>
              <a:t>:-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Calibri"/>
                <a:ea typeface="Calibri"/>
                <a:cs typeface="Times New Roman"/>
              </a:rPr>
              <a:t> </a:t>
            </a:r>
            <a:r>
              <a:rPr lang="en-US" sz="2800" dirty="0">
                <a:latin typeface="Calibri"/>
                <a:ea typeface="Calibri"/>
                <a:cs typeface="Times New Roman"/>
              </a:rPr>
              <a:t>A national culture attributes that emphasizes the past and present respect for tradition and fulfilling social </a:t>
            </a:r>
            <a:r>
              <a:rPr lang="en-US" sz="2800" dirty="0" smtClean="0">
                <a:latin typeface="Calibri"/>
                <a:ea typeface="Calibri"/>
                <a:cs typeface="Times New Roman"/>
              </a:rPr>
              <a:t>obligations.</a:t>
            </a:r>
            <a:endParaRPr lang="en-US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160622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62000"/>
            <a:ext cx="83058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Times New Roman"/>
              </a:rPr>
              <a:t>Here are a few highlight:-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Calibri"/>
                <a:ea typeface="Calibri"/>
                <a:cs typeface="Times New Roman"/>
              </a:rPr>
              <a:t>China and west Africa scored high on power distance.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Calibri"/>
                <a:ea typeface="Calibri"/>
                <a:cs typeface="Times New Roman"/>
              </a:rPr>
              <a:t>United states ranked highest among all countries on individualism. </a:t>
            </a:r>
          </a:p>
          <a:p>
            <a:r>
              <a:rPr lang="en-US" sz="2400" dirty="0">
                <a:latin typeface="Calibri"/>
                <a:ea typeface="Calibri"/>
                <a:cs typeface="Times New Roman"/>
              </a:rPr>
              <a:t>And many </a:t>
            </a:r>
            <a:r>
              <a:rPr lang="en-US" sz="2400" dirty="0" smtClean="0">
                <a:latin typeface="Calibri"/>
                <a:ea typeface="Calibri"/>
                <a:cs typeface="Times New Roman"/>
              </a:rPr>
              <a:t>others 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like this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5331602"/>
      </p:ext>
    </p:extLst>
  </p:cSld>
  <p:clrMapOvr>
    <a:masterClrMapping/>
  </p:clrMapOvr>
  <p:transition>
    <p:split orient="vert"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Values fluid and flexible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r>
              <a:rPr lang="en-US" sz="4000" dirty="0" smtClean="0"/>
              <a:t>Established in early years</a:t>
            </a:r>
          </a:p>
          <a:p>
            <a:r>
              <a:rPr lang="en-US" sz="4000" dirty="0" smtClean="0"/>
              <a:t>Certain behavior or outcomes always desirable</a:t>
            </a:r>
          </a:p>
          <a:p>
            <a:r>
              <a:rPr lang="en-US" sz="4000" dirty="0" smtClean="0"/>
              <a:t>Black white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Importance of values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Foundation of understanding in individual</a:t>
            </a:r>
          </a:p>
          <a:p>
            <a:r>
              <a:rPr lang="en-US" sz="3200" dirty="0" smtClean="0"/>
              <a:t>Ought or not</a:t>
            </a:r>
          </a:p>
          <a:p>
            <a:r>
              <a:rPr lang="en-US" sz="3200" dirty="0" smtClean="0"/>
              <a:t>Interpretation of wrong and right</a:t>
            </a:r>
          </a:p>
          <a:p>
            <a:r>
              <a:rPr lang="en-US" sz="3200" dirty="0" smtClean="0"/>
              <a:t>Cloud of objectivity n rationality</a:t>
            </a:r>
          </a:p>
          <a:p>
            <a:r>
              <a:rPr lang="en-US" sz="3200" dirty="0" smtClean="0"/>
              <a:t>Influence attitude n behavior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example pay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Terminal </a:t>
            </a:r>
            <a:r>
              <a:rPr lang="en-US" sz="5400" dirty="0" err="1" smtClean="0"/>
              <a:t>v.s</a:t>
            </a:r>
            <a:r>
              <a:rPr lang="en-US" sz="5400" dirty="0" smtClean="0"/>
              <a:t> instrumental value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err="1" smtClean="0"/>
              <a:t>Rokeach</a:t>
            </a:r>
            <a:r>
              <a:rPr lang="en-US" sz="4000" dirty="0" smtClean="0"/>
              <a:t> value survey</a:t>
            </a:r>
          </a:p>
          <a:p>
            <a:r>
              <a:rPr lang="en-US" sz="3200" dirty="0" smtClean="0"/>
              <a:t>Terminal value: desirable end-state, goal to be achieved</a:t>
            </a:r>
          </a:p>
          <a:p>
            <a:r>
              <a:rPr lang="en-US" sz="3200" dirty="0" smtClean="0"/>
              <a:t>Instrumental value: preferable mode of behavior, means to achieve terminal value</a:t>
            </a:r>
          </a:p>
          <a:p>
            <a:pPr>
              <a:buNone/>
            </a:pPr>
            <a:r>
              <a:rPr lang="en-US" sz="3200" dirty="0" smtClean="0"/>
              <a:t>Several survey confirm that value vary among groups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/>
              <a:t>Rokeach</a:t>
            </a:r>
            <a:r>
              <a:rPr lang="en-US" sz="5400" dirty="0" smtClean="0"/>
              <a:t> value survey</a:t>
            </a:r>
            <a:endParaRPr lang="en-US" sz="5400" dirty="0"/>
          </a:p>
        </p:txBody>
      </p:sp>
      <p:pic>
        <p:nvPicPr>
          <p:cNvPr id="4" name="Content Placeholder 3" descr="26_201008150517541zk3d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133600"/>
            <a:ext cx="9144000" cy="4724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mean value rankings of executives union members and activists</a:t>
            </a:r>
            <a:endParaRPr lang="en-US" sz="4000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3067" b="3067"/>
          <a:stretch>
            <a:fillRect/>
          </a:stretch>
        </p:blipFill>
        <p:spPr bwMode="auto">
          <a:xfrm>
            <a:off x="0" y="2464131"/>
            <a:ext cx="3048000" cy="393666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35003" dir="2471156" algn="ctr" rotWithShape="0">
              <a:srgbClr val="DDDDDD"/>
            </a:outerShdw>
          </a:effec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/>
          <a:srcRect t="3049" b="3049"/>
          <a:stretch>
            <a:fillRect/>
          </a:stretch>
        </p:blipFill>
        <p:spPr bwMode="auto">
          <a:xfrm>
            <a:off x="3048000" y="2438400"/>
            <a:ext cx="2895599" cy="396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35003" dir="2471156" algn="ctr" rotWithShape="0">
              <a:srgbClr val="DDDDDD">
                <a:alpha val="50000"/>
              </a:srgbClr>
            </a:outerShdw>
          </a:effec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/>
          <a:srcRect t="3078" b="3078"/>
          <a:stretch>
            <a:fillRect/>
          </a:stretch>
        </p:blipFill>
        <p:spPr bwMode="auto">
          <a:xfrm>
            <a:off x="5943600" y="2438400"/>
            <a:ext cx="2971800" cy="396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35003" dir="2471156" algn="ctr" rotWithShape="0">
              <a:srgbClr val="DDDDDD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Contemporary Work Cohorts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0" y="1905000"/>
            <a:ext cx="8803252" cy="464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35003" dir="2471156" algn="ctr" rotWithShape="0">
              <a:srgbClr val="DDDDDD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735A0B"/>
                </a:solidFill>
                <a:latin typeface="Times New Roman" pitchFamily="18" charset="0"/>
                <a:cs typeface="Times New Roman" pitchFamily="18" charset="0"/>
              </a:rPr>
              <a:t>. Veterans 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5400" y="2057400"/>
            <a:ext cx="5562600" cy="4161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Workers who entered the workforce from the early 1940s through the early 1960s and exhibited the following value orientations: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</TotalTime>
  <Words>703</Words>
  <Application>Microsoft Office PowerPoint</Application>
  <PresentationFormat>On-screen Show (4:3)</PresentationFormat>
  <Paragraphs>88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Constantia</vt:lpstr>
      <vt:lpstr>Times New Roman</vt:lpstr>
      <vt:lpstr>Wingdings 2</vt:lpstr>
      <vt:lpstr>Flow</vt:lpstr>
      <vt:lpstr>VALUE</vt:lpstr>
      <vt:lpstr>Value attribute</vt:lpstr>
      <vt:lpstr>Values fluid and flexible</vt:lpstr>
      <vt:lpstr>Importance of values</vt:lpstr>
      <vt:lpstr>Terminal v.s instrumental value</vt:lpstr>
      <vt:lpstr>Rokeach value survey</vt:lpstr>
      <vt:lpstr>mean value rankings of executives union members and activists</vt:lpstr>
      <vt:lpstr>Contemporary Work Cohorts</vt:lpstr>
      <vt:lpstr>. Veterans </vt:lpstr>
      <vt:lpstr>a) Influenced by the Great Depression    and World War II.</vt:lpstr>
      <vt:lpstr>Boomers </vt:lpstr>
      <vt:lpstr>PowerPoint Presentation</vt:lpstr>
      <vt:lpstr>PowerPoint Presentation</vt:lpstr>
      <vt:lpstr>Xers </vt:lpstr>
      <vt:lpstr>PowerPoint Presentation</vt:lpstr>
      <vt:lpstr>PowerPoint Presentation</vt:lpstr>
      <vt:lpstr> Nexters </vt:lpstr>
      <vt:lpstr>PowerPoint Presentation</vt:lpstr>
      <vt:lpstr>PowerPoint Presentation</vt:lpstr>
      <vt:lpstr>PowerPoint Presentation</vt:lpstr>
      <vt:lpstr>Ethical Values and Behaviors of Leaders </vt:lpstr>
      <vt:lpstr>Define hofstede’s culture theory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</dc:title>
  <dc:creator>Irsa</dc:creator>
  <cp:lastModifiedBy>Admin</cp:lastModifiedBy>
  <cp:revision>18</cp:revision>
  <dcterms:created xsi:type="dcterms:W3CDTF">2013-04-14T17:08:13Z</dcterms:created>
  <dcterms:modified xsi:type="dcterms:W3CDTF">2020-09-05T10:17:57Z</dcterms:modified>
</cp:coreProperties>
</file>